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BBFE-3A22-4651-917E-20E55B1C6585}" type="datetimeFigureOut">
              <a:rPr lang="ru-RU" smtClean="0"/>
              <a:t>25.05.2010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2AB1-7D30-4460-9A08-B8F87E40A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BBFE-3A22-4651-917E-20E55B1C6585}" type="datetimeFigureOut">
              <a:rPr lang="ru-RU" smtClean="0"/>
              <a:t>25.05.2010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2AB1-7D30-4460-9A08-B8F87E40A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BBFE-3A22-4651-917E-20E55B1C6585}" type="datetimeFigureOut">
              <a:rPr lang="ru-RU" smtClean="0"/>
              <a:t>25.05.2010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2AB1-7D30-4460-9A08-B8F87E40A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1CEA6-7855-4CFD-8204-6C1217639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BBFE-3A22-4651-917E-20E55B1C6585}" type="datetimeFigureOut">
              <a:rPr lang="ru-RU" smtClean="0"/>
              <a:t>25.05.2010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2AB1-7D30-4460-9A08-B8F87E40A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BBFE-3A22-4651-917E-20E55B1C6585}" type="datetimeFigureOut">
              <a:rPr lang="ru-RU" smtClean="0"/>
              <a:t>25.05.2010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2AB1-7D30-4460-9A08-B8F87E40A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BBFE-3A22-4651-917E-20E55B1C6585}" type="datetimeFigureOut">
              <a:rPr lang="ru-RU" smtClean="0"/>
              <a:t>25.05.2010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2AB1-7D30-4460-9A08-B8F87E40A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BBFE-3A22-4651-917E-20E55B1C6585}" type="datetimeFigureOut">
              <a:rPr lang="ru-RU" smtClean="0"/>
              <a:t>25.05.2010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2AB1-7D30-4460-9A08-B8F87E40A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BBFE-3A22-4651-917E-20E55B1C6585}" type="datetimeFigureOut">
              <a:rPr lang="ru-RU" smtClean="0"/>
              <a:t>25.05.2010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2AB1-7D30-4460-9A08-B8F87E40A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BBFE-3A22-4651-917E-20E55B1C6585}" type="datetimeFigureOut">
              <a:rPr lang="ru-RU" smtClean="0"/>
              <a:t>25.05.2010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2AB1-7D30-4460-9A08-B8F87E40A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BBFE-3A22-4651-917E-20E55B1C6585}" type="datetimeFigureOut">
              <a:rPr lang="ru-RU" smtClean="0"/>
              <a:t>25.05.2010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2AB1-7D30-4460-9A08-B8F87E40A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BBFE-3A22-4651-917E-20E55B1C6585}" type="datetimeFigureOut">
              <a:rPr lang="ru-RU" smtClean="0"/>
              <a:t>25.05.2010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2AB1-7D30-4460-9A08-B8F87E40A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CBBFE-3A22-4651-917E-20E55B1C6585}" type="datetimeFigureOut">
              <a:rPr lang="ru-RU" smtClean="0"/>
              <a:t>25.05.2010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92AB1-7D30-4460-9A08-B8F87E40AC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586" y="651388"/>
            <a:ext cx="8015287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 </a:t>
            </a:r>
            <a:r>
              <a:rPr lang="ru-RU" dirty="0" smtClean="0"/>
              <a:t>ПРЕЗЕНТАЦИЯ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</a:t>
            </a:r>
            <a:r>
              <a:rPr lang="ru-RU" dirty="0" smtClean="0"/>
              <a:t>  </a:t>
            </a:r>
            <a:r>
              <a:rPr lang="ru-RU" dirty="0" smtClean="0"/>
              <a:t>НА ТЕМУ:</a:t>
            </a:r>
            <a:endParaRPr lang="ru-RU" dirty="0"/>
          </a:p>
        </p:txBody>
      </p:sp>
      <p:sp>
        <p:nvSpPr>
          <p:cNvPr id="18435" name="Текст 2"/>
          <p:cNvSpPr>
            <a:spLocks noGrp="1"/>
          </p:cNvSpPr>
          <p:nvPr>
            <p:ph type="body" sz="half" idx="1"/>
          </p:nvPr>
        </p:nvSpPr>
        <p:spPr>
          <a:xfrm>
            <a:off x="1809750" y="2141538"/>
            <a:ext cx="7747000" cy="17811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48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Представители     символизма</a:t>
            </a:r>
          </a:p>
        </p:txBody>
      </p:sp>
      <p:pic>
        <p:nvPicPr>
          <p:cNvPr id="18436" name="Picture 2" descr="F:\old-boo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8763" y="4044950"/>
            <a:ext cx="3235325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/>
              <a:t> </a:t>
            </a:r>
            <a:r>
              <a:rPr lang="ru-RU" b="1" dirty="0" smtClean="0"/>
              <a:t>Андрей </a:t>
            </a:r>
            <a:r>
              <a:rPr lang="ru-RU" b="1" dirty="0" smtClean="0"/>
              <a:t>Белый</a:t>
            </a:r>
            <a:endParaRPr lang="ru-RU" dirty="0"/>
          </a:p>
        </p:txBody>
      </p:sp>
      <p:sp>
        <p:nvSpPr>
          <p:cNvPr id="27651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7389813" cy="43751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1600" smtClean="0"/>
              <a:t>       </a:t>
            </a:r>
            <a:r>
              <a:rPr lang="ru-RU" sz="1600" smtClean="0"/>
              <a:t>Андрей Белый создал свой особый жанр – симфония – особый вид литературного изложения, по преимуществу отвечающий своеобразию его жизненных восприятий и изображений. По форме это нечто среднее между стихам и прозой. Их отличие от стихов в отсутствии рифмы и размера</a:t>
            </a:r>
          </a:p>
        </p:txBody>
      </p:sp>
      <p:pic>
        <p:nvPicPr>
          <p:cNvPr id="27652" name="Picture 2" descr="F:\beli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5963" y="3251200"/>
            <a:ext cx="1916112" cy="239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Текст 2"/>
          <p:cNvSpPr>
            <a:spLocks noGrp="1"/>
          </p:cNvSpPr>
          <p:nvPr>
            <p:ph type="body" sz="half" idx="1"/>
          </p:nvPr>
        </p:nvSpPr>
        <p:spPr>
          <a:xfrm>
            <a:off x="1397000" y="1727200"/>
            <a:ext cx="3886200" cy="4419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1600" smtClean="0"/>
              <a:t>       </a:t>
            </a:r>
            <a:r>
              <a:rPr lang="ru-RU" sz="1600" smtClean="0"/>
              <a:t>Тело стихий</a:t>
            </a:r>
            <a:br>
              <a:rPr lang="ru-RU" sz="1600" smtClean="0"/>
            </a:br>
            <a:r>
              <a:rPr lang="ru-RU" sz="1600" i="1" smtClean="0"/>
              <a:t>В лепестке лазурево-лилейном Мир чудесен. </a:t>
            </a:r>
            <a:br>
              <a:rPr lang="ru-RU" sz="1600" i="1" smtClean="0"/>
            </a:br>
            <a:r>
              <a:rPr lang="ru-RU" sz="1600" i="1" smtClean="0"/>
              <a:t>Все чудесно в фейном, вейном, змейном Мире песен. </a:t>
            </a:r>
            <a:br>
              <a:rPr lang="ru-RU" sz="1600" i="1" smtClean="0"/>
            </a:br>
            <a:r>
              <a:rPr lang="ru-RU" sz="1600" i="1" smtClean="0"/>
              <a:t>Мы – повисли, Как над пенной бездною ручей. </a:t>
            </a:r>
            <a:br>
              <a:rPr lang="ru-RU" sz="1600" i="1" smtClean="0"/>
            </a:br>
            <a:r>
              <a:rPr lang="ru-RU" sz="1600" i="1" smtClean="0"/>
              <a:t>Льются мысли Блесками летающих лучей. </a:t>
            </a:r>
            <a:endParaRPr lang="ru-RU" sz="1600" smtClean="0"/>
          </a:p>
        </p:txBody>
      </p:sp>
      <p:pic>
        <p:nvPicPr>
          <p:cNvPr id="28675" name="Picture 2" descr="F:\inde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6450" y="3411538"/>
            <a:ext cx="1951038" cy="226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Текст 2"/>
          <p:cNvSpPr>
            <a:spLocks noGrp="1"/>
          </p:cNvSpPr>
          <p:nvPr>
            <p:ph type="body" sz="half" idx="1"/>
          </p:nvPr>
        </p:nvSpPr>
        <p:spPr>
          <a:xfrm>
            <a:off x="1262063" y="1254125"/>
            <a:ext cx="6945312" cy="3378200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sz="1600" smtClean="0"/>
              <a:t>Основной состав</a:t>
            </a:r>
          </a:p>
          <a:p>
            <a:pPr algn="just">
              <a:buFont typeface="Wingdings 2" pitchFamily="18" charset="2"/>
              <a:buNone/>
            </a:pPr>
            <a:r>
              <a:rPr lang="ru-RU" sz="1600" smtClean="0"/>
              <a:t>класса с интересом</a:t>
            </a:r>
          </a:p>
          <a:p>
            <a:pPr algn="just">
              <a:buFont typeface="Wingdings 2" pitchFamily="18" charset="2"/>
              <a:buNone/>
            </a:pPr>
            <a:r>
              <a:rPr lang="ru-RU" sz="1600" smtClean="0"/>
              <a:t>отнеслись к данной</a:t>
            </a:r>
          </a:p>
          <a:p>
            <a:pPr algn="just">
              <a:buFont typeface="Wingdings 2" pitchFamily="18" charset="2"/>
              <a:buNone/>
            </a:pPr>
            <a:r>
              <a:rPr lang="ru-RU" sz="1600" smtClean="0"/>
              <a:t>теме.</a:t>
            </a:r>
          </a:p>
          <a:p>
            <a:pPr algn="just">
              <a:buFont typeface="Wingdings 2" pitchFamily="18" charset="2"/>
              <a:buNone/>
            </a:pPr>
            <a:r>
              <a:rPr lang="ru-RU" sz="1600" smtClean="0"/>
              <a:t>Среди них так же</a:t>
            </a:r>
          </a:p>
          <a:p>
            <a:pPr algn="just">
              <a:buFont typeface="Wingdings 2" pitchFamily="18" charset="2"/>
              <a:buNone/>
            </a:pPr>
            <a:r>
              <a:rPr lang="ru-RU" sz="1600" smtClean="0"/>
              <a:t>есть те, которые</a:t>
            </a:r>
          </a:p>
          <a:p>
            <a:pPr algn="just">
              <a:buFont typeface="Wingdings 2" pitchFamily="18" charset="2"/>
              <a:buNone/>
            </a:pPr>
            <a:r>
              <a:rPr lang="ru-RU" sz="1600" smtClean="0"/>
              <a:t>выбрали этот вопрос</a:t>
            </a:r>
          </a:p>
          <a:p>
            <a:pPr algn="just">
              <a:buFont typeface="Wingdings 2" pitchFamily="18" charset="2"/>
              <a:buNone/>
            </a:pPr>
            <a:r>
              <a:rPr lang="ru-RU" sz="1600" smtClean="0"/>
              <a:t>на самостоятельное</a:t>
            </a:r>
          </a:p>
          <a:p>
            <a:pPr algn="just">
              <a:buFont typeface="Wingdings 2" pitchFamily="18" charset="2"/>
              <a:buNone/>
            </a:pPr>
            <a:r>
              <a:rPr lang="ru-RU" sz="1600" smtClean="0"/>
              <a:t>изучение.</a:t>
            </a:r>
          </a:p>
        </p:txBody>
      </p:sp>
      <p:pic>
        <p:nvPicPr>
          <p:cNvPr id="31747" name="Picture 2" descr="F:\49191865_Bibliote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7138" y="2894013"/>
            <a:ext cx="3343275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Текст 2"/>
          <p:cNvSpPr>
            <a:spLocks noGrp="1"/>
          </p:cNvSpPr>
          <p:nvPr>
            <p:ph type="body" sz="half" idx="1"/>
          </p:nvPr>
        </p:nvSpPr>
        <p:spPr>
          <a:xfrm>
            <a:off x="2022475" y="1793875"/>
            <a:ext cx="3886200" cy="4419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Я — изысканность русской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медлительной речи, Предо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мною другие поэты предтечи,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Я впервые открыл в этой речи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уклоны,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Перепевные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гневные,нежные</a:t>
            </a:r>
            <a:endParaRPr lang="ru-RU" sz="1800" dirty="0" smtClean="0">
              <a:solidFill>
                <a:schemeClr val="accent2">
                  <a:lumMod val="75000"/>
                </a:schemeClr>
              </a:solidFill>
              <a:latin typeface="Batang" pitchFamily="18" charset="-127"/>
              <a:ea typeface="Batang" pitchFamily="18" charset="-127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звоны.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                           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                              К.Бальмонт</a:t>
            </a:r>
            <a:endParaRPr lang="ru-RU" sz="1800" dirty="0" smtClean="0">
              <a:solidFill>
                <a:schemeClr val="accent2">
                  <a:lumMod val="75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символисты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2048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Д.Мережковский</a:t>
            </a:r>
          </a:p>
          <a:p>
            <a:pPr eaLnBrk="1" hangingPunct="1"/>
            <a:r>
              <a:rPr lang="ru-RU" smtClean="0"/>
              <a:t>З. Гиппиус</a:t>
            </a:r>
            <a:endParaRPr lang="en-US" smtClean="0"/>
          </a:p>
          <a:p>
            <a:pPr eaLnBrk="1" hangingPunct="1"/>
            <a:r>
              <a:rPr lang="ru-RU" smtClean="0"/>
              <a:t>А.Бальмонт</a:t>
            </a:r>
          </a:p>
          <a:p>
            <a:pPr eaLnBrk="1" hangingPunct="1"/>
            <a:r>
              <a:rPr lang="ru-RU" smtClean="0"/>
              <a:t>А. Белый</a:t>
            </a:r>
          </a:p>
          <a:p>
            <a:pPr eaLnBrk="1" hangingPunct="1"/>
            <a:r>
              <a:rPr lang="ru-RU" smtClean="0"/>
              <a:t>В. Иванов</a:t>
            </a:r>
          </a:p>
        </p:txBody>
      </p:sp>
      <p:pic>
        <p:nvPicPr>
          <p:cNvPr id="20484" name="Picture 4" descr="F:\inde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2075" y="2840038"/>
            <a:ext cx="24574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/>
              <a:t>Дмитрий Сергеевич Мережковский</a:t>
            </a:r>
            <a:endParaRPr lang="ru-RU" dirty="0"/>
          </a:p>
        </p:txBody>
      </p:sp>
      <p:sp>
        <p:nvSpPr>
          <p:cNvPr id="21507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7177088" cy="4338638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1800" smtClean="0"/>
              <a:t>Мережковский утверждал, что: “…три главных элемента нового искусства – мистическое содержание, символы и расширение художественной впечатлительности”.</a:t>
            </a:r>
          </a:p>
        </p:txBody>
      </p:sp>
      <p:pic>
        <p:nvPicPr>
          <p:cNvPr id="21508" name="Picture 3" descr="F:\220px-Merezhkovs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4325" y="3205163"/>
            <a:ext cx="2403475" cy="279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1800" dirty="0" smtClean="0"/>
              <a:t>         Стихотворением, которое наиболее ярко отражает творчество    Мережковского, является стихотворение “Поэту”. </a:t>
            </a:r>
            <a:endParaRPr lang="ru-RU" sz="1800" dirty="0"/>
          </a:p>
        </p:txBody>
      </p:sp>
      <p:sp>
        <p:nvSpPr>
          <p:cNvPr id="22531" name="Текст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en-US" sz="1400" i="1" smtClean="0"/>
              <a:t>        </a:t>
            </a:r>
            <a:r>
              <a:rPr lang="ru-RU" sz="1400" i="1" smtClean="0"/>
              <a:t>Не презирай людей! Безжалостной и гневной </a:t>
            </a:r>
            <a:br>
              <a:rPr lang="ru-RU" sz="1400" i="1" smtClean="0"/>
            </a:br>
            <a:r>
              <a:rPr lang="ru-RU" sz="1400" i="1" smtClean="0"/>
              <a:t>Насмешкой не клейми их горестей и нужд, </a:t>
            </a:r>
            <a:br>
              <a:rPr lang="ru-RU" sz="1400" i="1" smtClean="0"/>
            </a:br>
            <a:r>
              <a:rPr lang="ru-RU" sz="1400" i="1" smtClean="0"/>
              <a:t>Сознав могущество заботы повседневной, </a:t>
            </a:r>
            <a:br>
              <a:rPr lang="ru-RU" sz="1400" i="1" smtClean="0"/>
            </a:br>
            <a:r>
              <a:rPr lang="ru-RU" sz="1400" i="1" smtClean="0"/>
              <a:t>Их страха и надежд не оставайся чужд. </a:t>
            </a:r>
            <a:br>
              <a:rPr lang="ru-RU" sz="1400" i="1" smtClean="0"/>
            </a:br>
            <a:r>
              <a:rPr lang="ru-RU" sz="1400" i="1" smtClean="0"/>
              <a:t>Как друг, не как судья неумолимо-строгий, </a:t>
            </a:r>
            <a:br>
              <a:rPr lang="ru-RU" sz="1400" i="1" smtClean="0"/>
            </a:br>
            <a:r>
              <a:rPr lang="ru-RU" sz="1400" i="1" smtClean="0"/>
              <a:t>Войди в толпу людей и оглянись вокруг, </a:t>
            </a:r>
            <a:br>
              <a:rPr lang="ru-RU" sz="1400" i="1" smtClean="0"/>
            </a:br>
            <a:r>
              <a:rPr lang="ru-RU" sz="1400" i="1" smtClean="0"/>
              <a:t>Пойми ты говор их, и смутный гул тревоги, </a:t>
            </a:r>
            <a:br>
              <a:rPr lang="ru-RU" sz="1400" i="1" smtClean="0"/>
            </a:br>
            <a:r>
              <a:rPr lang="ru-RU" sz="1400" i="1" smtClean="0"/>
              <a:t>И стон подавленный невыразимых мук. </a:t>
            </a:r>
            <a:br>
              <a:rPr lang="ru-RU" sz="1400" i="1" smtClean="0"/>
            </a:br>
            <a:r>
              <a:rPr lang="ru-RU" sz="1400" i="1" smtClean="0"/>
              <a:t>Сочувствую горячо их радостям и бедам, </a:t>
            </a:r>
            <a:br>
              <a:rPr lang="ru-RU" sz="1400" i="1" smtClean="0"/>
            </a:br>
            <a:r>
              <a:rPr lang="ru-RU" sz="1400" i="1" smtClean="0"/>
              <a:t>Узнай и полюби простой и темный люд, </a:t>
            </a:r>
            <a:br>
              <a:rPr lang="ru-RU" sz="1400" i="1" smtClean="0"/>
            </a:br>
            <a:r>
              <a:rPr lang="ru-RU" sz="1400" i="1" smtClean="0"/>
              <a:t>Внимай без гордости их будничным беседам </a:t>
            </a:r>
            <a:br>
              <a:rPr lang="ru-RU" sz="1400" i="1" smtClean="0"/>
            </a:br>
            <a:endParaRPr lang="ru-RU" sz="1400" smtClean="0"/>
          </a:p>
        </p:txBody>
      </p:sp>
      <p:sp>
        <p:nvSpPr>
          <p:cNvPr id="22532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en-US" sz="1400" i="1" smtClean="0"/>
              <a:t>        </a:t>
            </a:r>
            <a:r>
              <a:rPr lang="ru-RU" sz="1400" i="1" smtClean="0"/>
              <a:t>И, как святыню, чти их незаметный труд. </a:t>
            </a:r>
            <a:br>
              <a:rPr lang="ru-RU" sz="1400" i="1" smtClean="0"/>
            </a:br>
            <a:r>
              <a:rPr lang="ru-RU" sz="1400" i="1" smtClean="0"/>
              <a:t>Сквозь мутную волну житейского потока </a:t>
            </a:r>
            <a:br>
              <a:rPr lang="ru-RU" sz="1400" i="1" smtClean="0"/>
            </a:br>
            <a:r>
              <a:rPr lang="ru-RU" sz="1400" i="1" smtClean="0"/>
              <a:t>Жемчужины на дне ты различишь тогда; </a:t>
            </a:r>
            <a:br>
              <a:rPr lang="ru-RU" sz="1400" i="1" smtClean="0"/>
            </a:br>
            <a:r>
              <a:rPr lang="ru-RU" sz="1400" i="1" smtClean="0"/>
              <a:t>В постыдной оргии продажного порока – </a:t>
            </a:r>
            <a:br>
              <a:rPr lang="ru-RU" sz="1400" i="1" smtClean="0"/>
            </a:br>
            <a:r>
              <a:rPr lang="ru-RU" sz="1400" i="1" smtClean="0"/>
              <a:t>Следы раскаянья и жгучего стыда, </a:t>
            </a:r>
            <a:br>
              <a:rPr lang="ru-RU" sz="1400" i="1" smtClean="0"/>
            </a:br>
            <a:r>
              <a:rPr lang="ru-RU" sz="1400" i="1" smtClean="0"/>
              <a:t>Улыбку матери над тихой колыбелью, </a:t>
            </a:r>
            <a:br>
              <a:rPr lang="ru-RU" sz="1400" i="1" smtClean="0"/>
            </a:br>
            <a:r>
              <a:rPr lang="ru-RU" sz="1400" i="1" smtClean="0"/>
              <a:t>Молитву грешника и поцелуй любви, </a:t>
            </a:r>
            <a:br>
              <a:rPr lang="ru-RU" sz="1400" i="1" smtClean="0"/>
            </a:br>
            <a:r>
              <a:rPr lang="ru-RU" sz="1400" i="1" smtClean="0"/>
              <a:t>И вдохновенного возвышенною целью </a:t>
            </a:r>
            <a:br>
              <a:rPr lang="ru-RU" sz="1400" i="1" smtClean="0"/>
            </a:br>
            <a:r>
              <a:rPr lang="ru-RU" sz="1400" i="1" smtClean="0"/>
              <a:t>Борца за истину во мраке и крови. </a:t>
            </a:r>
            <a:br>
              <a:rPr lang="ru-RU" sz="1400" i="1" smtClean="0"/>
            </a:br>
            <a:r>
              <a:rPr lang="ru-RU" sz="1400" i="1" smtClean="0"/>
              <a:t>Поймешь ты красоту и смысл существованья </a:t>
            </a:r>
            <a:br>
              <a:rPr lang="ru-RU" sz="1400" i="1" smtClean="0"/>
            </a:br>
            <a:r>
              <a:rPr lang="ru-RU" sz="1400" i="1" smtClean="0"/>
              <a:t>Не в упоительной и радостной мечте, </a:t>
            </a:r>
            <a:br>
              <a:rPr lang="ru-RU" sz="1400" i="1" smtClean="0"/>
            </a:br>
            <a:r>
              <a:rPr lang="ru-RU" sz="1400" i="1" smtClean="0"/>
              <a:t>Не в блеске и цветах, но в терниях страданья, </a:t>
            </a:r>
            <a:br>
              <a:rPr lang="ru-RU" sz="1400" i="1" smtClean="0"/>
            </a:br>
            <a:r>
              <a:rPr lang="ru-RU" sz="1400" i="1" smtClean="0"/>
              <a:t>В работе, в бедности, в суровой простоте. </a:t>
            </a:r>
            <a:br>
              <a:rPr lang="ru-RU" sz="1400" i="1" smtClean="0"/>
            </a:br>
            <a:r>
              <a:rPr lang="ru-RU" sz="1400" i="1" smtClean="0"/>
              <a:t>И, жаждущую грудь роскошно утоляя, </a:t>
            </a:r>
            <a:br>
              <a:rPr lang="ru-RU" sz="1400" i="1" smtClean="0"/>
            </a:br>
            <a:r>
              <a:rPr lang="ru-RU" sz="1400" i="1" smtClean="0"/>
              <a:t>Неисчерпаема, как нектар золотой, </a:t>
            </a:r>
            <a:br>
              <a:rPr lang="ru-RU" sz="1400" i="1" smtClean="0"/>
            </a:br>
            <a:r>
              <a:rPr lang="ru-RU" sz="1400" i="1" smtClean="0"/>
              <a:t>Твой подвиг тягостный сторицей награждая, </a:t>
            </a:r>
            <a:br>
              <a:rPr lang="ru-RU" sz="1400" i="1" smtClean="0"/>
            </a:br>
            <a:r>
              <a:rPr lang="ru-RU" sz="1400" i="1" smtClean="0"/>
              <a:t>Из жизни сумрачной поэзия святая </a:t>
            </a:r>
            <a:br>
              <a:rPr lang="ru-RU" sz="1400" i="1" smtClean="0"/>
            </a:br>
            <a:r>
              <a:rPr lang="ru-RU" sz="1400" i="1" smtClean="0"/>
              <a:t>Польется светлою, могучею струей.</a:t>
            </a:r>
            <a:endParaRPr lang="ru-RU" sz="1400" smtClean="0"/>
          </a:p>
          <a:p>
            <a:endParaRPr lang="ru-RU" smtClean="0"/>
          </a:p>
        </p:txBody>
      </p:sp>
      <p:pic>
        <p:nvPicPr>
          <p:cNvPr id="22533" name="Picture 3" descr="F:\49191865_Bibliote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4850" y="4597400"/>
            <a:ext cx="23145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/>
              <a:t>     </a:t>
            </a:r>
            <a:br>
              <a:rPr lang="ru-RU" b="1" dirty="0" smtClean="0"/>
            </a:br>
            <a:r>
              <a:rPr lang="ru-RU" b="1" dirty="0" smtClean="0"/>
              <a:t>        Зинаида Николаевна Гиппиус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3555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7656513" cy="46529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1800" smtClean="0"/>
              <a:t>      </a:t>
            </a:r>
            <a:r>
              <a:rPr lang="ru-RU" sz="1800" smtClean="0"/>
              <a:t>Зинаида Гиппиус в своих творческих идеях во многом следовала за Мережковским, ее роль в символизме была неотделима от роли мужа, потому часто оставалась почти незаметной. Но Гиппиус внесла в русский символизм стихию театральности, создала особый, “декадентский” стиль в жизни и творчестве. </a:t>
            </a:r>
          </a:p>
        </p:txBody>
      </p:sp>
      <p:pic>
        <p:nvPicPr>
          <p:cNvPr id="23556" name="Picture 3" descr="F:\Gippius_1910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9088" y="3340100"/>
            <a:ext cx="2022475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Текст 2"/>
          <p:cNvSpPr>
            <a:spLocks noGrp="1"/>
          </p:cNvSpPr>
          <p:nvPr>
            <p:ph type="body" sz="half" idx="1"/>
          </p:nvPr>
        </p:nvSpPr>
        <p:spPr>
          <a:xfrm>
            <a:off x="582613" y="971550"/>
            <a:ext cx="3886200" cy="4419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1600" i="1" smtClean="0"/>
              <a:t>       </a:t>
            </a:r>
            <a:r>
              <a:rPr lang="ru-RU" sz="1600" i="1" smtClean="0"/>
              <a:t>Любовь – одна</a:t>
            </a:r>
            <a:br>
              <a:rPr lang="ru-RU" sz="1600" i="1" smtClean="0"/>
            </a:br>
            <a:r>
              <a:rPr lang="ru-RU" sz="1600" i="1" smtClean="0"/>
              <a:t>... Не может сердце жить изменой, Измены нет: любовь - одна. 1896 г. </a:t>
            </a:r>
            <a:br>
              <a:rPr lang="ru-RU" sz="1600" i="1" smtClean="0"/>
            </a:br>
            <a:r>
              <a:rPr lang="ru-RU" sz="1600" i="1" smtClean="0"/>
              <a:t>Душе, единостью чудесной, </a:t>
            </a:r>
            <a:br>
              <a:rPr lang="ru-RU" sz="1600" i="1" smtClean="0"/>
            </a:br>
            <a:r>
              <a:rPr lang="ru-RU" sz="1600" i="1" smtClean="0"/>
              <a:t>Любовь единая дана. </a:t>
            </a:r>
            <a:br>
              <a:rPr lang="ru-RU" sz="1600" i="1" smtClean="0"/>
            </a:br>
            <a:r>
              <a:rPr lang="ru-RU" sz="1600" i="1" smtClean="0"/>
              <a:t>Так в послегрозности небесной </a:t>
            </a:r>
            <a:br>
              <a:rPr lang="ru-RU" sz="1600" i="1" smtClean="0"/>
            </a:br>
            <a:r>
              <a:rPr lang="ru-RU" sz="1600" i="1" smtClean="0"/>
              <a:t>Цветная полоса - одна. </a:t>
            </a:r>
            <a:br>
              <a:rPr lang="ru-RU" sz="1600" i="1" smtClean="0"/>
            </a:br>
            <a:r>
              <a:rPr lang="ru-RU" sz="1600" i="1" smtClean="0"/>
              <a:t>Но семь цветов семью огнями </a:t>
            </a:r>
            <a:br>
              <a:rPr lang="ru-RU" sz="1600" i="1" smtClean="0"/>
            </a:br>
            <a:r>
              <a:rPr lang="ru-RU" sz="1600" i="1" smtClean="0"/>
              <a:t>Горят в одной. Любовь одна, </a:t>
            </a:r>
            <a:br>
              <a:rPr lang="ru-RU" sz="1600" i="1" smtClean="0"/>
            </a:br>
            <a:r>
              <a:rPr lang="ru-RU" sz="1600" i="1" smtClean="0"/>
              <a:t>Одна до века, и не нами </a:t>
            </a:r>
            <a:br>
              <a:rPr lang="ru-RU" sz="1600" i="1" smtClean="0"/>
            </a:br>
            <a:r>
              <a:rPr lang="ru-RU" sz="1600" i="1" smtClean="0"/>
              <a:t>Ей семицветность суждена. </a:t>
            </a:r>
            <a:br>
              <a:rPr lang="ru-RU" sz="1600" i="1" smtClean="0"/>
            </a:br>
            <a:r>
              <a:rPr lang="ru-RU" sz="1600" i="1" smtClean="0"/>
              <a:t>В ней фиолетовость и алость, </a:t>
            </a:r>
            <a:br>
              <a:rPr lang="ru-RU" sz="1600" i="1" smtClean="0"/>
            </a:br>
            <a:r>
              <a:rPr lang="ru-RU" sz="1600" i="1" smtClean="0"/>
              <a:t>В ней кровь и золото вина, </a:t>
            </a:r>
            <a:br>
              <a:rPr lang="ru-RU" sz="1600" i="1" smtClean="0"/>
            </a:br>
            <a:r>
              <a:rPr lang="ru-RU" sz="1600" i="1" smtClean="0"/>
              <a:t>То изумрудность, то опалость... </a:t>
            </a:r>
            <a:br>
              <a:rPr lang="ru-RU" sz="1600" i="1" smtClean="0"/>
            </a:br>
            <a:endParaRPr lang="ru-RU" smtClean="0"/>
          </a:p>
        </p:txBody>
      </p:sp>
      <p:sp>
        <p:nvSpPr>
          <p:cNvPr id="24579" name="Содержимое 3"/>
          <p:cNvSpPr>
            <a:spLocks noGrp="1"/>
          </p:cNvSpPr>
          <p:nvPr>
            <p:ph sz="half" idx="2"/>
          </p:nvPr>
        </p:nvSpPr>
        <p:spPr>
          <a:xfrm>
            <a:off x="4667250" y="971550"/>
            <a:ext cx="3886200" cy="4419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1600" i="1" smtClean="0"/>
              <a:t>       </a:t>
            </a:r>
            <a:r>
              <a:rPr lang="ru-RU" sz="1600" i="1" smtClean="0"/>
              <a:t>И семь сияний - и одна. </a:t>
            </a:r>
            <a:br>
              <a:rPr lang="ru-RU" sz="1600" i="1" smtClean="0"/>
            </a:br>
            <a:r>
              <a:rPr lang="ru-RU" sz="1600" i="1" smtClean="0"/>
              <a:t>Не все ль равно, кого отметит, </a:t>
            </a:r>
            <a:br>
              <a:rPr lang="ru-RU" sz="1600" i="1" smtClean="0"/>
            </a:br>
            <a:r>
              <a:rPr lang="ru-RU" sz="1600" i="1" smtClean="0"/>
              <a:t>Кого пронижет луч до дна, </a:t>
            </a:r>
            <a:br>
              <a:rPr lang="ru-RU" sz="1600" i="1" smtClean="0"/>
            </a:br>
            <a:r>
              <a:rPr lang="ru-RU" sz="1600" i="1" smtClean="0"/>
              <a:t>Чье сердце меч прозрачный встретит, </a:t>
            </a:r>
            <a:br>
              <a:rPr lang="ru-RU" sz="1600" i="1" smtClean="0"/>
            </a:br>
            <a:r>
              <a:rPr lang="ru-RU" sz="1600" i="1" smtClean="0"/>
              <a:t>Чья отзовется глубина? </a:t>
            </a:r>
            <a:br>
              <a:rPr lang="ru-RU" sz="1600" i="1" smtClean="0"/>
            </a:br>
            <a:r>
              <a:rPr lang="ru-RU" sz="1600" i="1" smtClean="0"/>
              <a:t>Неразделимая нетленна, </a:t>
            </a:r>
            <a:br>
              <a:rPr lang="ru-RU" sz="1600" i="1" smtClean="0"/>
            </a:br>
            <a:r>
              <a:rPr lang="ru-RU" sz="1600" i="1" smtClean="0"/>
              <a:t>Неуловимая ясна, </a:t>
            </a:r>
            <a:br>
              <a:rPr lang="ru-RU" sz="1600" i="1" smtClean="0"/>
            </a:br>
            <a:r>
              <a:rPr lang="ru-RU" sz="1600" i="1" smtClean="0"/>
              <a:t>Непобедимо неизменна </a:t>
            </a:r>
            <a:br>
              <a:rPr lang="ru-RU" sz="1600" i="1" smtClean="0"/>
            </a:br>
            <a:r>
              <a:rPr lang="ru-RU" sz="1600" i="1" smtClean="0"/>
              <a:t>Живет любовь, - всегда одна. </a:t>
            </a:r>
            <a:br>
              <a:rPr lang="ru-RU" sz="1600" i="1" smtClean="0"/>
            </a:br>
            <a:r>
              <a:rPr lang="ru-RU" sz="1600" i="1" smtClean="0"/>
              <a:t>Переливается, мерцает, </a:t>
            </a:r>
            <a:br>
              <a:rPr lang="ru-RU" sz="1600" i="1" smtClean="0"/>
            </a:br>
            <a:r>
              <a:rPr lang="ru-RU" sz="1600" i="1" smtClean="0"/>
              <a:t>Она всецветна - и одна. </a:t>
            </a:r>
            <a:br>
              <a:rPr lang="ru-RU" sz="1600" i="1" smtClean="0"/>
            </a:br>
            <a:r>
              <a:rPr lang="ru-RU" sz="1600" i="1" smtClean="0"/>
              <a:t>Ее хранит, ее венчает </a:t>
            </a:r>
            <a:br>
              <a:rPr lang="ru-RU" sz="1600" i="1" smtClean="0"/>
            </a:br>
            <a:r>
              <a:rPr lang="ru-RU" sz="1600" i="1" smtClean="0"/>
              <a:t>Святым единством - белизна.</a:t>
            </a:r>
            <a:endParaRPr lang="ru-RU" sz="1600" smtClean="0"/>
          </a:p>
          <a:p>
            <a:endParaRPr lang="ru-RU" sz="1600" smtClean="0"/>
          </a:p>
        </p:txBody>
      </p:sp>
      <p:pic>
        <p:nvPicPr>
          <p:cNvPr id="24580" name="Picture 2" descr="F:\old-boo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4663" y="4756150"/>
            <a:ext cx="2376487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/>
              <a:t>        Константин Дмитриевич Бальмонт</a:t>
            </a:r>
            <a:endParaRPr lang="ru-RU" dirty="0"/>
          </a:p>
        </p:txBody>
      </p:sp>
      <p:sp>
        <p:nvSpPr>
          <p:cNvPr id="2560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7786688" cy="45878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1600" smtClean="0"/>
              <a:t>         </a:t>
            </a:r>
            <a:r>
              <a:rPr lang="ru-RU" sz="1600" smtClean="0"/>
              <a:t>Бальмонт жаждал “изысканности русской медлительной речи”. Он научился “превращать тоску в напев” и находить игру созвучий в природе, он из всех поэтов-символистов отличался особой напевностью и особой звучностью стиха. Черты символизма, по мнению Бальмонта – культ мгновения, внезапно возникшего и безвозвратно промелькнувшего, туманность намеков, прихотливость чувств. Определяя символистскую поэзию, Бальмонт писал: “Это поэзия, в которой органически…сливаются два содержания: скрытая отвлеченность и очевидная красота…” .</a:t>
            </a:r>
          </a:p>
        </p:txBody>
      </p:sp>
      <p:pic>
        <p:nvPicPr>
          <p:cNvPr id="25604" name="Picture 2" descr="F:\balmo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3388" y="4017963"/>
            <a:ext cx="2090737" cy="209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Текст 2"/>
          <p:cNvSpPr>
            <a:spLocks noGrp="1"/>
          </p:cNvSpPr>
          <p:nvPr>
            <p:ph type="body" sz="half" idx="1"/>
          </p:nvPr>
        </p:nvSpPr>
        <p:spPr>
          <a:xfrm>
            <a:off x="684213" y="1055688"/>
            <a:ext cx="3886200" cy="4419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</a:pPr>
            <a:r>
              <a:rPr lang="en-US" sz="1600" i="1" smtClean="0"/>
              <a:t>        </a:t>
            </a:r>
            <a:r>
              <a:rPr lang="ru-RU" sz="1600" i="1" smtClean="0"/>
              <a:t>Я мечтою ловил уходящие тени, </a:t>
            </a:r>
            <a:br>
              <a:rPr lang="ru-RU" sz="1600" i="1" smtClean="0"/>
            </a:br>
            <a:r>
              <a:rPr lang="ru-RU" sz="1600" i="1" smtClean="0"/>
              <a:t>Уходящие тени погасавшего дня, </a:t>
            </a:r>
            <a:br>
              <a:rPr lang="ru-RU" sz="1600" i="1" smtClean="0"/>
            </a:br>
            <a:r>
              <a:rPr lang="ru-RU" sz="1600" i="1" smtClean="0"/>
              <a:t>Я на башню всходил, и дрожали ступени, </a:t>
            </a:r>
            <a:br>
              <a:rPr lang="ru-RU" sz="1600" i="1" smtClean="0"/>
            </a:br>
            <a:r>
              <a:rPr lang="ru-RU" sz="1600" i="1" smtClean="0"/>
              <a:t>И дрожали ступени под ногой у меня. </a:t>
            </a:r>
            <a:br>
              <a:rPr lang="ru-RU" sz="1600" i="1" smtClean="0"/>
            </a:br>
            <a:r>
              <a:rPr lang="ru-RU" sz="1600" i="1" smtClean="0"/>
              <a:t>И чем выше я шел, тем ясней рисовались, </a:t>
            </a:r>
            <a:br>
              <a:rPr lang="ru-RU" sz="1600" i="1" smtClean="0"/>
            </a:br>
            <a:r>
              <a:rPr lang="ru-RU" sz="1600" i="1" smtClean="0"/>
              <a:t>Тем ясней рисовались очертания вдали... </a:t>
            </a:r>
            <a:br>
              <a:rPr lang="ru-RU" sz="1600" i="1" smtClean="0"/>
            </a:br>
            <a:r>
              <a:rPr lang="ru-RU" sz="1600" i="1" smtClean="0"/>
              <a:t>И какие-то звуки вокруг раздавались, </a:t>
            </a:r>
            <a:br>
              <a:rPr lang="ru-RU" sz="1600" i="1" smtClean="0"/>
            </a:br>
            <a:r>
              <a:rPr lang="ru-RU" sz="1600" i="1" smtClean="0"/>
              <a:t>Вкруг меня раздавались от Небес и Земли. </a:t>
            </a:r>
            <a:br>
              <a:rPr lang="ru-RU" sz="1600" i="1" smtClean="0"/>
            </a:br>
            <a:r>
              <a:rPr lang="ru-RU" sz="1600" i="1" smtClean="0"/>
              <a:t>Чем я выше всходил, тем светлее сверкали, </a:t>
            </a:r>
            <a:br>
              <a:rPr lang="ru-RU" sz="1600" i="1" smtClean="0"/>
            </a:br>
            <a:r>
              <a:rPr lang="ru-RU" sz="1600" i="1" smtClean="0"/>
              <a:t>Тем светлее сверкали выси дремлющих гор... </a:t>
            </a:r>
            <a:br>
              <a:rPr lang="ru-RU" sz="1600" i="1" smtClean="0"/>
            </a:br>
            <a:r>
              <a:rPr lang="ru-RU" sz="1600" i="1" smtClean="0"/>
              <a:t>И сиянием прощальным как будто ласкали, </a:t>
            </a:r>
            <a:br>
              <a:rPr lang="ru-RU" sz="1600" i="1" smtClean="0"/>
            </a:br>
            <a:r>
              <a:rPr lang="ru-RU" sz="1600" i="1" smtClean="0"/>
              <a:t>Словно нежно ласкали отуманенный взор. </a:t>
            </a:r>
            <a:br>
              <a:rPr lang="ru-RU" sz="1600" i="1" smtClean="0"/>
            </a:br>
            <a:endParaRPr lang="ru-RU" sz="1600" smtClean="0"/>
          </a:p>
        </p:txBody>
      </p:sp>
      <p:sp>
        <p:nvSpPr>
          <p:cNvPr id="26627" name="Содержимое 3"/>
          <p:cNvSpPr>
            <a:spLocks noGrp="1"/>
          </p:cNvSpPr>
          <p:nvPr>
            <p:ph sz="half" idx="2"/>
          </p:nvPr>
        </p:nvSpPr>
        <p:spPr>
          <a:xfrm>
            <a:off x="4657725" y="1055688"/>
            <a:ext cx="3886200" cy="4419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1600" i="1" smtClean="0"/>
              <a:t>       </a:t>
            </a:r>
            <a:r>
              <a:rPr lang="ru-RU" sz="1600" i="1" smtClean="0"/>
              <a:t>А внизу подо мною уж ночь наступила, </a:t>
            </a:r>
            <a:br>
              <a:rPr lang="ru-RU" sz="1600" i="1" smtClean="0"/>
            </a:br>
            <a:r>
              <a:rPr lang="ru-RU" sz="1600" i="1" smtClean="0"/>
              <a:t>Уже ночь наступила для уснувшей Земли, </a:t>
            </a:r>
            <a:br>
              <a:rPr lang="ru-RU" sz="1600" i="1" smtClean="0"/>
            </a:br>
            <a:r>
              <a:rPr lang="ru-RU" sz="1600" i="1" smtClean="0"/>
              <a:t>Для меня же блистало дневное светило, </a:t>
            </a:r>
            <a:br>
              <a:rPr lang="ru-RU" sz="1600" i="1" smtClean="0"/>
            </a:br>
            <a:r>
              <a:rPr lang="ru-RU" sz="1600" i="1" smtClean="0"/>
              <a:t>Огневое светило догорало вдали. </a:t>
            </a:r>
            <a:br>
              <a:rPr lang="ru-RU" sz="1600" i="1" smtClean="0"/>
            </a:br>
            <a:r>
              <a:rPr lang="ru-RU" sz="1600" i="1" smtClean="0"/>
              <a:t>Я узнал, как ловить уходящие тени, </a:t>
            </a:r>
            <a:br>
              <a:rPr lang="ru-RU" sz="1600" i="1" smtClean="0"/>
            </a:br>
            <a:r>
              <a:rPr lang="ru-RU" sz="1600" i="1" smtClean="0"/>
              <a:t>Уходящие тени потускневшего дня, </a:t>
            </a:r>
            <a:br>
              <a:rPr lang="ru-RU" sz="1600" i="1" smtClean="0"/>
            </a:br>
            <a:r>
              <a:rPr lang="ru-RU" sz="1600" i="1" smtClean="0"/>
              <a:t>И все выше я шел, и дрожали ступени, </a:t>
            </a:r>
            <a:br>
              <a:rPr lang="ru-RU" sz="1600" i="1" smtClean="0"/>
            </a:br>
            <a:r>
              <a:rPr lang="ru-RU" sz="1600" i="1" smtClean="0"/>
              <a:t>И дрожали ступени под ногой у меня</a:t>
            </a:r>
            <a:endParaRPr lang="ru-RU" sz="1600" smtClean="0"/>
          </a:p>
          <a:p>
            <a:endParaRPr lang="ru-RU" smtClean="0"/>
          </a:p>
        </p:txBody>
      </p:sp>
      <p:pic>
        <p:nvPicPr>
          <p:cNvPr id="26628" name="Picture 3" descr="F:\49191865_Bibliote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7350" y="4375150"/>
            <a:ext cx="2424113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316</Words>
  <Application>Microsoft Office PowerPoint</Application>
  <PresentationFormat>Экран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ПРЕЗЕНТАЦИЯ     НА ТЕМУ:</vt:lpstr>
      <vt:lpstr>Слайд 2</vt:lpstr>
      <vt:lpstr>символисты:</vt:lpstr>
      <vt:lpstr>Дмитрий Сергеевич Мережковский</vt:lpstr>
      <vt:lpstr>         Стихотворением, которое наиболее ярко отражает творчество    Мережковского, является стихотворение “Поэту”. </vt:lpstr>
      <vt:lpstr>              Зинаида Николаевна Гиппиус </vt:lpstr>
      <vt:lpstr>Слайд 7</vt:lpstr>
      <vt:lpstr>        Константин Дмитриевич Бальмонт</vt:lpstr>
      <vt:lpstr>Слайд 9</vt:lpstr>
      <vt:lpstr> Андрей Белый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ПРЕЗЕНТАЦИЯ     НА ТЕМУ:</dc:title>
  <dc:creator>Студент</dc:creator>
  <cp:lastModifiedBy>Студент</cp:lastModifiedBy>
  <cp:revision>1</cp:revision>
  <dcterms:created xsi:type="dcterms:W3CDTF">2010-05-25T06:06:17Z</dcterms:created>
  <dcterms:modified xsi:type="dcterms:W3CDTF">2010-05-25T06:12:19Z</dcterms:modified>
</cp:coreProperties>
</file>